
<file path=[Content_Types].xml><?xml version="1.0" encoding="utf-8"?>
<Types xmlns="http://schemas.openxmlformats.org/package/2006/content-types">
  <Default Extension="jpeg" ContentType="image/jpeg"/>
  <Default Extension="m4a" ContentType="audio/mp4"/>
  <Default Extension="mkv" ContentType="video/unknown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8"/>
  </p:notesMasterIdLst>
  <p:sldIdLst>
    <p:sldId id="256" r:id="rId3"/>
    <p:sldId id="257" r:id="rId4"/>
    <p:sldId id="260" r:id="rId5"/>
    <p:sldId id="258" r:id="rId6"/>
    <p:sldId id="261" r:id="rId7"/>
  </p:sldIdLst>
  <p:sldSz cx="36576000" cy="36576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26" autoAdjust="0"/>
  </p:normalViewPr>
  <p:slideViewPr>
    <p:cSldViewPr snapToGrid="0">
      <p:cViewPr varScale="1">
        <p:scale>
          <a:sx n="27" d="100"/>
          <a:sy n="27" d="100"/>
        </p:scale>
        <p:origin x="333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7302A-BF6E-4119-B693-D92BCAE079DD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89163" y="1257300"/>
            <a:ext cx="33940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A2981-4E14-4AB4-967B-95BFA75A8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74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Cancer is the second leading cause of death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2/3 of cancer patients declare bankruptcy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Incredibly expensive medicine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False positives can prove dangerous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Radiologists diagnose images every 3-4 seconds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radiologists diagnosing around 7200 to 9600 images per working day (assuming that the radiologist works for 8 hours a day)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this reason, a novel machine learning algorithm using the CNN architecture developed by Oxford University called Visual Geometry Group – 16 was created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Named after the group that created the architecture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Submitted for the 2014 ImageNet Challenge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A2981-4E14-4AB4-967B-95BFA75A8D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6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Workflow is broken into three part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Initial Training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Use of the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Model review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Initial Training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 is extracted from TCIA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Passed through the data pipeline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Labeled data is set up for training the machine learning model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Use of the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After testing and validating the accuracy of the machine learning model, the model is ready to use for predictions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model is used for making predictions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Radiologist validates and cross-examines predictions with near 50-50 probability of malignancy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Model Review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At the end of a predetermined time period, radiologists re-examine all predictions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Radiologist either historically affirm or deny predictions made by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New data is appropriately labeled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New data is used to further train the machine learning model and improve its ability to accurately make predictions.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A2981-4E14-4AB4-967B-95BFA75A8D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48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Implications are positive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rate of misdiagnosis in breast cancer range from 5% to 28%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With machine learning algorithms, one can reliably diagnose breast tumors with 10% accuracy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Lightening the workload of radiologists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can begin by using little to no materials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 computer with an RTX 3090TI GPU (a gaming graphics card with similar performance, but less VRAM than the professional AI cards at a fraction of the AI card’s price)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Python and TensorFlow Platform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For machine learning and data wrangling of DICOM files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Cancer Imaging Archive (TCIA)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Database created by the NIH to contain multitudes of Cancer-related image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A2981-4E14-4AB4-967B-95BFA75A8D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2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way to observe the process (workflow)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A2981-4E14-4AB4-967B-95BFA75A8D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74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D8DC97E-2ADC-4B1F-90FD-3541D61D523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514600" y="1947240"/>
            <a:ext cx="31546440" cy="706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691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2514600" y="9736560"/>
            <a:ext cx="3154644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2514600" y="21857760"/>
            <a:ext cx="3154644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7D5B66C-5CB1-470A-92BA-ADD339C1007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514600" y="1947240"/>
            <a:ext cx="31546440" cy="706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691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2514600" y="9736560"/>
            <a:ext cx="1539432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8678960" y="9736560"/>
            <a:ext cx="1539432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2514600" y="21857760"/>
            <a:ext cx="1539432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18678960" y="21857760"/>
            <a:ext cx="1539432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BFF5F6F-D537-4D3A-8F33-71DE28EA548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514600" y="1947240"/>
            <a:ext cx="31546440" cy="706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691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2514600" y="9736560"/>
            <a:ext cx="1015776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13180680" y="9736560"/>
            <a:ext cx="1015776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23846760" y="9736560"/>
            <a:ext cx="1015776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2514600" y="21857760"/>
            <a:ext cx="1015776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13180680" y="21857760"/>
            <a:ext cx="1015776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23846760" y="21857760"/>
            <a:ext cx="1015776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CE95362-AB7C-4FDD-8666-6C4B712A674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7F82E81-1578-4BAF-AB18-40E1534A7E0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2514600" y="1947240"/>
            <a:ext cx="31546440" cy="706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691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2514600" y="9736560"/>
            <a:ext cx="31546440" cy="232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9C9BB8F-5446-4726-86AB-EB6C7EBD7E0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514600" y="1947240"/>
            <a:ext cx="31546440" cy="706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691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2514600" y="9736560"/>
            <a:ext cx="31546440" cy="232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D6B3BD6-6C2D-46C9-B7A8-F28429B38C7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514600" y="1947240"/>
            <a:ext cx="31546440" cy="706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691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2514600" y="9736560"/>
            <a:ext cx="15394320" cy="232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18678960" y="9736560"/>
            <a:ext cx="15394320" cy="232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0BB712C-A3A7-43E2-8CEA-E6501FE69DD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514600" y="1947240"/>
            <a:ext cx="31546440" cy="706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691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83B2168-E8BE-4D66-924F-A5B746CACD2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2514600" y="1947240"/>
            <a:ext cx="31546440" cy="3277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2BC0EF5-F548-4EF7-B20F-B0EAEF77F8C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514600" y="1947240"/>
            <a:ext cx="31546440" cy="706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691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2514600" y="9736560"/>
            <a:ext cx="1539432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18678960" y="9736560"/>
            <a:ext cx="15394320" cy="232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2514600" y="21857760"/>
            <a:ext cx="1539432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A507B5D-4175-44A5-B979-3ECC634146E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514600" y="1947240"/>
            <a:ext cx="31546440" cy="706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691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2514600" y="9736560"/>
            <a:ext cx="31546440" cy="232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A0B8487-12F5-4A5D-83B0-60AFE74FEE32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514600" y="1947240"/>
            <a:ext cx="31546440" cy="706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691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2514600" y="9736560"/>
            <a:ext cx="15394320" cy="232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18678960" y="9736560"/>
            <a:ext cx="1539432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18678960" y="21857760"/>
            <a:ext cx="1539432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E99BC86-3EF5-4CEB-923C-C1FDD59019F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514600" y="1947240"/>
            <a:ext cx="31546440" cy="706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691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2514600" y="9736560"/>
            <a:ext cx="1539432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18678960" y="9736560"/>
            <a:ext cx="1539432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2514600" y="21857760"/>
            <a:ext cx="3154644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9B341C-388D-43A6-B307-33CB0F4D759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514600" y="1947240"/>
            <a:ext cx="31546440" cy="706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691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2514600" y="9736560"/>
            <a:ext cx="3154644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2514600" y="21857760"/>
            <a:ext cx="3154644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1279788-96B9-49BA-9CE1-0D4B056EBD8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514600" y="1947240"/>
            <a:ext cx="31546440" cy="706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691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2514600" y="9736560"/>
            <a:ext cx="1539432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18678960" y="9736560"/>
            <a:ext cx="1539432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2514600" y="21857760"/>
            <a:ext cx="1539432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18678960" y="21857760"/>
            <a:ext cx="1539432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0B19BEE-BCD2-4DDF-9B9E-462D957700B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2514600" y="1947240"/>
            <a:ext cx="31546440" cy="706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691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2514600" y="9736560"/>
            <a:ext cx="1015776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13180680" y="9736560"/>
            <a:ext cx="1015776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23846760" y="9736560"/>
            <a:ext cx="1015776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2514600" y="21857760"/>
            <a:ext cx="1015776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13180680" y="21857760"/>
            <a:ext cx="1015776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23846760" y="21857760"/>
            <a:ext cx="1015776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80D396B-5655-45F5-9639-385A1265003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514600" y="1947240"/>
            <a:ext cx="31546440" cy="706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691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2514600" y="9736560"/>
            <a:ext cx="31546440" cy="232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DEE7F27-0220-4D95-97C3-F030A047A16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514600" y="1947240"/>
            <a:ext cx="31546440" cy="706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691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2514600" y="9736560"/>
            <a:ext cx="15394320" cy="232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18678960" y="9736560"/>
            <a:ext cx="15394320" cy="232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336CC2E-9EBD-4161-914A-EE798594176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514600" y="1947240"/>
            <a:ext cx="31546440" cy="706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691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8BF95C5-23FC-41A6-A68C-92D695DDB51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2514600" y="1947240"/>
            <a:ext cx="31546440" cy="3277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D17BAF3-B895-4961-83E1-D54FDAAD4EE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514600" y="1947240"/>
            <a:ext cx="31546440" cy="706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691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2514600" y="9736560"/>
            <a:ext cx="1539432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18678960" y="9736560"/>
            <a:ext cx="15394320" cy="232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2514600" y="21857760"/>
            <a:ext cx="1539432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B0FE10C-F7D8-45CE-A2D7-9BBCCA4DCAF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514600" y="1947240"/>
            <a:ext cx="31546440" cy="706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691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2514600" y="9736560"/>
            <a:ext cx="15394320" cy="2320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18678960" y="9736560"/>
            <a:ext cx="1539432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8678960" y="21857760"/>
            <a:ext cx="1539432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72A6681-4B23-47B7-B119-6B216104CD1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514600" y="1947240"/>
            <a:ext cx="31546440" cy="706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691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2514600" y="9736560"/>
            <a:ext cx="1539432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18678960" y="9736560"/>
            <a:ext cx="1539432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2514600" y="21857760"/>
            <a:ext cx="31546440" cy="1106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8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5E971C3-0554-4AF5-A161-8D93AD02628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0" y="5986080"/>
            <a:ext cx="27431640" cy="12733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18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18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2514600" y="33900480"/>
            <a:ext cx="8229240" cy="1946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US" sz="36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3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12115800" y="33900480"/>
            <a:ext cx="12344040" cy="1946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25831800" y="33900480"/>
            <a:ext cx="8229240" cy="1946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36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7D89D04-50EA-4B78-A6FF-D921BCD49050}" type="slidenum">
              <a:rPr lang="en-US" sz="36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3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1828800" y="8558640"/>
            <a:ext cx="32918040" cy="2121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84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6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54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54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514600" y="1947240"/>
            <a:ext cx="31546440" cy="7069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132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1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2514600" y="9736560"/>
            <a:ext cx="31546440" cy="232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685800" indent="-685800">
              <a:lnSpc>
                <a:spcPct val="90000"/>
              </a:lnSpc>
              <a:spcBef>
                <a:spcPts val="29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84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2057400" lvl="1" indent="-685800">
              <a:lnSpc>
                <a:spcPct val="9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3429000" lvl="2" indent="-685800">
              <a:lnSpc>
                <a:spcPct val="9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6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4800600" lvl="3" indent="-685800">
              <a:lnSpc>
                <a:spcPct val="9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54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6172200" lvl="4" indent="-685800">
              <a:lnSpc>
                <a:spcPct val="9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54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2514600" y="33900480"/>
            <a:ext cx="8229240" cy="1946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US" sz="36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3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12115800" y="33900480"/>
            <a:ext cx="12344040" cy="1946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25831800" y="33900480"/>
            <a:ext cx="8229240" cy="1946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36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66FE416-D7CB-4277-A78D-BF70C49D9EFC}" type="slidenum">
              <a:rPr lang="en-US" sz="36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3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appliedradiology.com/articles/the-radiologist-s-gerbil-wheel-interpreting-images-every-3-4-seconds-eight-hours-a-day-at-mayo-clinic" TargetMode="Externa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www.ncbi.nlm.nih.gov/pmc/articles/PMC8946688/#:~:text=We%20have%20seen%20that%20the,genomic%2C%20metabolomic%20and%20radiomic%20data.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www.cancer.gov/news-events/cancer-currents-blog/2022/artificial-intelligence-cancer-imaging" TargetMode="Externa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tif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www.ncbi.nlm.nih.gov/pmc/articles/PMC8946688/#:~:text=We%20have%20seen%20that%20the,genomic%2C%20metabolomic%20and%20radiomic%20data." TargetMode="External"/><Relationship Id="rId5" Type="http://schemas.openxmlformats.org/officeDocument/2006/relationships/hyperlink" Target="https://www.cancer.gov/news-events/cancer-currents-blog/2022/artificial-intelligence-cancer-imaging" TargetMode="Externa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7" Type="http://schemas.openxmlformats.org/officeDocument/2006/relationships/image" Target="../media/image4.png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3"/>
          <p:cNvSpPr/>
          <p:nvPr/>
        </p:nvSpPr>
        <p:spPr>
          <a:xfrm>
            <a:off x="0" y="0"/>
            <a:ext cx="36575640" cy="4571640"/>
          </a:xfrm>
          <a:prstGeom prst="rect">
            <a:avLst/>
          </a:prstGeom>
          <a:solidFill>
            <a:srgbClr val="A269E3"/>
          </a:solidFill>
          <a:ln>
            <a:noFill/>
          </a:ln>
          <a:effectLst>
            <a:outerShdw blurRad="635040" dist="7632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69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3" name="Rectangle 4"/>
          <p:cNvSpPr/>
          <p:nvPr/>
        </p:nvSpPr>
        <p:spPr>
          <a:xfrm>
            <a:off x="9720" y="0"/>
            <a:ext cx="10263960" cy="4592520"/>
          </a:xfrm>
          <a:prstGeom prst="rect">
            <a:avLst/>
          </a:prstGeom>
          <a:solidFill>
            <a:srgbClr val="C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69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4" name="TextBox 1"/>
          <p:cNvSpPr/>
          <p:nvPr/>
        </p:nvSpPr>
        <p:spPr>
          <a:xfrm>
            <a:off x="3060000" y="1119960"/>
            <a:ext cx="7296480" cy="22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latin typeface="Roboto"/>
                <a:ea typeface="Roboto"/>
              </a:rPr>
              <a:t>Advisor Name:</a:t>
            </a:r>
            <a:endParaRPr lang="en-US" sz="4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latin typeface="Roboto"/>
                <a:ea typeface="Roboto"/>
              </a:rPr>
              <a:t>Grand Canyon University</a:t>
            </a:r>
            <a:endParaRPr lang="en-US" sz="4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2"/>
          <p:cNvSpPr/>
          <p:nvPr/>
        </p:nvSpPr>
        <p:spPr>
          <a:xfrm>
            <a:off x="14189760" y="639360"/>
            <a:ext cx="18470520" cy="325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strike="noStrike" spc="-1">
                <a:solidFill>
                  <a:srgbClr val="000000"/>
                </a:solidFill>
                <a:latin typeface="Roboto"/>
                <a:ea typeface="Roboto"/>
              </a:rPr>
              <a:t>The Utilization of Artificial Intelligence to Diagnose Tumors</a:t>
            </a:r>
            <a:endParaRPr lang="en-US" sz="80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latin typeface="Roboto"/>
                <a:ea typeface="Roboto"/>
              </a:rPr>
              <a:t>Wilson B. Peguero Rosario</a:t>
            </a:r>
            <a:endParaRPr lang="en-US" sz="4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Rounded Rectangle 5"/>
          <p:cNvSpPr/>
          <p:nvPr/>
        </p:nvSpPr>
        <p:spPr>
          <a:xfrm>
            <a:off x="1662480" y="6982560"/>
            <a:ext cx="10058040" cy="10058040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40" dist="75858" dir="8100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6000" b="0" u="sng" strike="noStrike" spc="-1" dirty="0">
                <a:solidFill>
                  <a:srgbClr val="000000"/>
                </a:solidFill>
                <a:uFillTx/>
                <a:latin typeface="Roboto"/>
                <a:ea typeface="Roboto"/>
              </a:rPr>
              <a:t>Context &amp; Background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  <a:p>
            <a:pPr marL="857160" indent="-8571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44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Use deep learning algorithms to classify DICOM images of possible tumors as benign or malignant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  <a:p>
            <a:pPr marL="857160" indent="-8571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44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Initial application will be based on retrospective mammograms.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  <a:p>
            <a:pPr marL="2612880" lvl="1" indent="-8571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44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Metadata available will be used to assist the algorithm.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0" b="0" u="sng" strike="noStrike" spc="-1" dirty="0">
                <a:solidFill>
                  <a:srgbClr val="000000"/>
                </a:solidFill>
                <a:uFillTx/>
                <a:latin typeface="Roboto"/>
                <a:ea typeface="Roboto"/>
              </a:rPr>
              <a:t>Research Question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Can machine learning algorithms be used to mitigate the demand for radiologists?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Rounded Rectangle 11"/>
          <p:cNvSpPr/>
          <p:nvPr/>
        </p:nvSpPr>
        <p:spPr>
          <a:xfrm>
            <a:off x="13258800" y="6982560"/>
            <a:ext cx="10058040" cy="10058040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40" dist="75858" dir="8100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latin typeface="Calibri"/>
              </a:rPr>
              <a:t>Machine Learning Model Flow Chart</a:t>
            </a:r>
          </a:p>
        </p:txBody>
      </p:sp>
      <p:sp>
        <p:nvSpPr>
          <p:cNvPr id="88" name="Rounded Rectangle 12"/>
          <p:cNvSpPr/>
          <p:nvPr/>
        </p:nvSpPr>
        <p:spPr>
          <a:xfrm>
            <a:off x="24855120" y="6982560"/>
            <a:ext cx="10058040" cy="10058040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40" dist="75858" dir="8100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6000" u="sng" spc="-1" dirty="0">
                <a:solidFill>
                  <a:srgbClr val="000000"/>
                </a:solidFill>
                <a:latin typeface="Roboto"/>
                <a:ea typeface="Roboto"/>
              </a:rPr>
              <a:t>Implications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spc="-1" dirty="0">
                <a:solidFill>
                  <a:srgbClr val="000000"/>
                </a:solidFill>
                <a:latin typeface="Roboto"/>
                <a:ea typeface="Roboto"/>
              </a:rPr>
              <a:t>Patient Benefits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n-US" sz="44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Faster Diagnosi</a:t>
            </a:r>
            <a:r>
              <a:rPr lang="en-US" sz="4400" spc="-1" dirty="0">
                <a:solidFill>
                  <a:srgbClr val="000000"/>
                </a:solidFill>
                <a:latin typeface="Roboto"/>
                <a:ea typeface="Roboto"/>
              </a:rPr>
              <a:t>s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n-US" sz="44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Decrease in misdiagnosis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spc="-1" dirty="0">
                <a:solidFill>
                  <a:srgbClr val="000000"/>
                </a:solidFill>
                <a:latin typeface="Roboto"/>
                <a:ea typeface="Roboto"/>
              </a:rPr>
              <a:t>Overall Benefits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n-US" sz="44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Versatility in Diagnosis (able to diagnose using any modality/ medical history)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n-US" sz="44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Future version may pinpoint tumor for </a:t>
            </a:r>
            <a:r>
              <a:rPr lang="en-US" sz="4400" spc="-1" dirty="0">
                <a:solidFill>
                  <a:srgbClr val="000000"/>
                </a:solidFill>
                <a:latin typeface="Roboto"/>
                <a:ea typeface="Roboto"/>
              </a:rPr>
              <a:t>surgical extraction</a:t>
            </a:r>
            <a:endParaRPr lang="en-US" sz="4400" b="0" strike="noStrike" spc="-1" dirty="0">
              <a:solidFill>
                <a:srgbClr val="000000"/>
              </a:solidFill>
              <a:latin typeface="Roboto"/>
              <a:ea typeface="Roboto"/>
            </a:endParaRP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endParaRPr lang="en-US" sz="4400" b="0" strike="noStrike" spc="-1" dirty="0">
              <a:solidFill>
                <a:srgbClr val="000000"/>
              </a:solidFill>
              <a:latin typeface="Roboto"/>
              <a:ea typeface="Roboto"/>
            </a:endParaRPr>
          </a:p>
        </p:txBody>
      </p:sp>
      <p:sp>
        <p:nvSpPr>
          <p:cNvPr id="89" name="Rounded Rectangle 13"/>
          <p:cNvSpPr/>
          <p:nvPr/>
        </p:nvSpPr>
        <p:spPr>
          <a:xfrm>
            <a:off x="1662480" y="20968920"/>
            <a:ext cx="10058040" cy="10058040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40" dist="75858" dir="8100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6000" b="0" u="sng" strike="noStrike" spc="-1" dirty="0">
                <a:solidFill>
                  <a:srgbClr val="000000"/>
                </a:solidFill>
                <a:latin typeface="Arial"/>
              </a:rPr>
              <a:t>Materials and Methods</a:t>
            </a:r>
          </a:p>
          <a:p>
            <a:pPr>
              <a:lnSpc>
                <a:spcPct val="100000"/>
              </a:lnSpc>
            </a:pPr>
            <a:endParaRPr lang="en-US" sz="4000" b="0" strike="noStrike" spc="-1" dirty="0">
              <a:solidFill>
                <a:srgbClr val="000000"/>
              </a:solidFill>
              <a:latin typeface="Arial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TensorFlow Platform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400" spc="-1" dirty="0">
                <a:solidFill>
                  <a:srgbClr val="000000"/>
                </a:solidFill>
                <a:latin typeface="Arial"/>
              </a:rPr>
              <a:t>Dash library for building Dashboards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DICOM data set from TCIA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Rounded Rectangle 14"/>
          <p:cNvSpPr/>
          <p:nvPr/>
        </p:nvSpPr>
        <p:spPr>
          <a:xfrm>
            <a:off x="13258800" y="20968920"/>
            <a:ext cx="10058040" cy="10058040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40" dist="75858" dir="8100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6000" b="0" strike="noStrike" spc="-1" dirty="0">
                <a:latin typeface="Calibri"/>
              </a:rPr>
              <a:t>Model Pipeline</a:t>
            </a:r>
            <a:endParaRPr lang="en-US" sz="6910" b="0" strike="noStrike" spc="-1" dirty="0">
              <a:latin typeface="Calibri"/>
            </a:endParaRPr>
          </a:p>
        </p:txBody>
      </p:sp>
      <p:sp>
        <p:nvSpPr>
          <p:cNvPr id="91" name="Rounded Rectangle 15"/>
          <p:cNvSpPr/>
          <p:nvPr/>
        </p:nvSpPr>
        <p:spPr>
          <a:xfrm>
            <a:off x="24855120" y="20968920"/>
            <a:ext cx="10058040" cy="10058040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40" dist="75858" dir="8100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6000" b="0" u="sng" strike="noStrike" spc="-1" dirty="0">
                <a:solidFill>
                  <a:srgbClr val="000000"/>
                </a:solidFill>
                <a:latin typeface="Roboto"/>
                <a:ea typeface="Roboto"/>
              </a:rPr>
              <a:t>Reference</a:t>
            </a:r>
            <a:endParaRPr lang="en-US" sz="6000" u="sng" spc="-1" dirty="0">
              <a:solidFill>
                <a:srgbClr val="000000"/>
              </a:solidFill>
              <a:latin typeface="Roboto"/>
              <a:ea typeface="Roboto"/>
            </a:endParaRPr>
          </a:p>
          <a:p>
            <a:pPr marL="857250" indent="-8572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hlinkClick r:id="rId5"/>
              </a:rPr>
              <a:t>Can Artificial Intelligence Help See Cancer in New Ways? – NCI</a:t>
            </a:r>
            <a:endParaRPr lang="en-US" sz="4000" u="sng" spc="-1" dirty="0">
              <a:solidFill>
                <a:srgbClr val="000000"/>
              </a:solidFill>
              <a:latin typeface="Roboto"/>
              <a:ea typeface="Roboto"/>
            </a:endParaRPr>
          </a:p>
          <a:p>
            <a:pPr marL="857250" indent="-8572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hlinkClick r:id="rId6"/>
              </a:rPr>
              <a:t>The Role of Artificial Intelligence in Early Cancer Diagnosis - PMC (nih.gov)</a:t>
            </a:r>
            <a:endParaRPr lang="en-US" sz="4000" dirty="0"/>
          </a:p>
          <a:p>
            <a:pPr marL="857250" indent="-8572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hlinkClick r:id="rId7"/>
              </a:rPr>
              <a:t>The radiologist’s gerbil wheel: interpreting images every 3-4 seconds eight hours a day at Mayo Clinic (appliedradiology.com)</a:t>
            </a:r>
            <a:endParaRPr lang="en-US" sz="4000" dirty="0"/>
          </a:p>
          <a:p>
            <a:pPr marL="857250" indent="-8572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4000" b="0" u="sng" strike="noStrike" spc="-1" dirty="0">
              <a:latin typeface="Roboto"/>
              <a:ea typeface="Roboto"/>
            </a:endParaRPr>
          </a:p>
        </p:txBody>
      </p:sp>
      <p:sp>
        <p:nvSpPr>
          <p:cNvPr id="92" name="Rectangle 16"/>
          <p:cNvSpPr/>
          <p:nvPr/>
        </p:nvSpPr>
        <p:spPr>
          <a:xfrm>
            <a:off x="9720" y="33417000"/>
            <a:ext cx="36575640" cy="3158640"/>
          </a:xfrm>
          <a:prstGeom prst="rect">
            <a:avLst/>
          </a:prstGeom>
          <a:solidFill>
            <a:srgbClr val="A26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6600" b="0" i="1" strike="noStrike" spc="-1">
                <a:solidFill>
                  <a:srgbClr val="000000"/>
                </a:solidFill>
                <a:latin typeface="Roboto"/>
                <a:ea typeface="Roboto"/>
              </a:rPr>
              <a:t>We would like to acknowledge ....</a:t>
            </a:r>
            <a:endParaRPr lang="en-US" sz="6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Picture 7"/>
          <p:cNvPicPr/>
          <p:nvPr/>
        </p:nvPicPr>
        <p:blipFill>
          <a:blip r:embed="rId8"/>
          <a:stretch/>
        </p:blipFill>
        <p:spPr>
          <a:xfrm>
            <a:off x="261720" y="1026360"/>
            <a:ext cx="2539800" cy="253980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DBFCA4-EB22-BC9C-2767-6E479B5F21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89760" y="7331773"/>
            <a:ext cx="8531987" cy="8539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536AE7-64F2-AE91-22B9-151E0DDCBC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44858" y="21114721"/>
            <a:ext cx="8486283" cy="8478719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06605B5C-E602-BE92-E6E9-263E55FB00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00000" t="-90625" r="-200000" b="-90625"/>
          <a:stretch>
            <a:fillRect/>
          </a:stretch>
        </p:blipFill>
        <p:spPr>
          <a:xfrm>
            <a:off x="30480000" y="331470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015"/>
    </mc:Choice>
    <mc:Fallback>
      <p:transition spd="slow" advTm="224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: Rounded Corners 3"/>
          <p:cNvSpPr/>
          <p:nvPr/>
        </p:nvSpPr>
        <p:spPr>
          <a:xfrm>
            <a:off x="762120" y="723960"/>
            <a:ext cx="34937280" cy="11429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6910" b="0" u="sng" strike="noStrike" spc="-1">
                <a:solidFill>
                  <a:schemeClr val="lt1"/>
                </a:solidFill>
                <a:uFillTx/>
                <a:latin typeface="Calibri"/>
              </a:rPr>
              <a:t>Training Model</a:t>
            </a:r>
            <a:endParaRPr lang="en-US" sz="69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5" name="Rectangle: Rounded Corners 4"/>
          <p:cNvSpPr/>
          <p:nvPr/>
        </p:nvSpPr>
        <p:spPr>
          <a:xfrm>
            <a:off x="819000" y="24422040"/>
            <a:ext cx="34937280" cy="11429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6910" u="sng" spc="-1" dirty="0">
                <a:solidFill>
                  <a:schemeClr val="lt1"/>
                </a:solidFill>
                <a:latin typeface="Calibri"/>
              </a:rPr>
              <a:t>Model Review</a:t>
            </a:r>
            <a:endParaRPr lang="en-US" sz="6910" b="0" u="sng" strike="noStrike" spc="-1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6" name="Rectangle: Rounded Corners 5"/>
          <p:cNvSpPr/>
          <p:nvPr/>
        </p:nvSpPr>
        <p:spPr>
          <a:xfrm>
            <a:off x="819000" y="12573000"/>
            <a:ext cx="34937280" cy="11429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6910" b="0" u="sng" strike="noStrike" spc="-1">
                <a:solidFill>
                  <a:schemeClr val="lt1"/>
                </a:solidFill>
                <a:uFillTx/>
                <a:latin typeface="Calibri"/>
              </a:rPr>
              <a:t>Using the Finalized Model</a:t>
            </a:r>
            <a:endParaRPr lang="en-US" sz="69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7" name="Rectangle: Rounded Corners 96"/>
          <p:cNvSpPr/>
          <p:nvPr/>
        </p:nvSpPr>
        <p:spPr>
          <a:xfrm>
            <a:off x="1828800" y="4199400"/>
            <a:ext cx="5715000" cy="434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0">
            <a:solidFill>
              <a:srgbClr val="1F4E7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1800" b="0" u="sng" strike="noStrike" spc="-1">
                <a:solidFill>
                  <a:srgbClr val="000000"/>
                </a:solidFill>
                <a:uFillTx/>
                <a:latin typeface="Arial"/>
              </a:rPr>
              <a:t>DICOM Data Storage (PACS system)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Picture 97"/>
          <p:cNvPicPr/>
          <p:nvPr/>
        </p:nvPicPr>
        <p:blipFill>
          <a:blip r:embed="rId5"/>
          <a:stretch/>
        </p:blipFill>
        <p:spPr>
          <a:xfrm>
            <a:off x="2286000" y="4800600"/>
            <a:ext cx="4876560" cy="3657600"/>
          </a:xfrm>
          <a:prstGeom prst="rect">
            <a:avLst/>
          </a:prstGeom>
          <a:ln w="0">
            <a:noFill/>
          </a:ln>
        </p:spPr>
      </p:pic>
      <p:sp>
        <p:nvSpPr>
          <p:cNvPr id="99" name="Rectangle: Rounded Corners 98"/>
          <p:cNvSpPr/>
          <p:nvPr/>
        </p:nvSpPr>
        <p:spPr>
          <a:xfrm>
            <a:off x="8557200" y="4343400"/>
            <a:ext cx="5715000" cy="434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0">
            <a:solidFill>
              <a:srgbClr val="1F4E7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1800" b="0" u="sng" strike="noStrike" spc="-1">
                <a:solidFill>
                  <a:srgbClr val="000000"/>
                </a:solidFill>
                <a:uFillTx/>
                <a:latin typeface="Arial"/>
              </a:rPr>
              <a:t>Data Pipeline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6"/>
          <a:stretch/>
        </p:blipFill>
        <p:spPr>
          <a:xfrm>
            <a:off x="9830160" y="5029560"/>
            <a:ext cx="3428640" cy="3428640"/>
          </a:xfrm>
          <a:prstGeom prst="rect">
            <a:avLst/>
          </a:prstGeom>
          <a:ln w="0">
            <a:noFill/>
          </a:ln>
        </p:spPr>
      </p:pic>
      <p:sp>
        <p:nvSpPr>
          <p:cNvPr id="101" name="Rectangle: Rounded Corners 100"/>
          <p:cNvSpPr/>
          <p:nvPr/>
        </p:nvSpPr>
        <p:spPr>
          <a:xfrm>
            <a:off x="15478200" y="4343400"/>
            <a:ext cx="5715000" cy="434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0">
            <a:solidFill>
              <a:srgbClr val="1F4E7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1800" b="0" u="sng" strike="noStrike" spc="-1">
                <a:solidFill>
                  <a:srgbClr val="000000"/>
                </a:solidFill>
                <a:uFillTx/>
                <a:latin typeface="Arial"/>
              </a:rPr>
              <a:t>Labeled Data for Training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Picture 101"/>
          <p:cNvPicPr/>
          <p:nvPr/>
        </p:nvPicPr>
        <p:blipFill>
          <a:blip r:embed="rId7"/>
          <a:stretch/>
        </p:blipFill>
        <p:spPr>
          <a:xfrm>
            <a:off x="16687800" y="5187600"/>
            <a:ext cx="3429000" cy="3270600"/>
          </a:xfrm>
          <a:prstGeom prst="rect">
            <a:avLst/>
          </a:prstGeom>
          <a:ln w="0">
            <a:noFill/>
          </a:ln>
        </p:spPr>
      </p:pic>
      <p:pic>
        <p:nvPicPr>
          <p:cNvPr id="103" name="Picture 102"/>
          <p:cNvPicPr/>
          <p:nvPr/>
        </p:nvPicPr>
        <p:blipFill>
          <a:blip r:embed="rId8"/>
          <a:stretch/>
        </p:blipFill>
        <p:spPr>
          <a:xfrm>
            <a:off x="22194000" y="4572000"/>
            <a:ext cx="13147920" cy="3647160"/>
          </a:xfrm>
          <a:prstGeom prst="rect">
            <a:avLst/>
          </a:prstGeom>
          <a:ln w="0">
            <a:noFill/>
          </a:ln>
        </p:spPr>
      </p:pic>
      <p:sp>
        <p:nvSpPr>
          <p:cNvPr id="104" name="Straight Connector 103"/>
          <p:cNvSpPr/>
          <p:nvPr/>
        </p:nvSpPr>
        <p:spPr>
          <a:xfrm>
            <a:off x="7543800" y="6400800"/>
            <a:ext cx="1013400" cy="0"/>
          </a:xfrm>
          <a:prstGeom prst="line">
            <a:avLst/>
          </a:prstGeom>
          <a:ln w="16452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71000" tIns="126000" rIns="171000" bIns="126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Straight Connector 104"/>
          <p:cNvSpPr/>
          <p:nvPr/>
        </p:nvSpPr>
        <p:spPr>
          <a:xfrm>
            <a:off x="14272200" y="6400800"/>
            <a:ext cx="1206000" cy="0"/>
          </a:xfrm>
          <a:prstGeom prst="line">
            <a:avLst/>
          </a:prstGeom>
          <a:ln w="16452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71000" tIns="126000" rIns="171000" bIns="126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Straight Connector 105"/>
          <p:cNvSpPr/>
          <p:nvPr/>
        </p:nvSpPr>
        <p:spPr>
          <a:xfrm>
            <a:off x="21193200" y="6400800"/>
            <a:ext cx="1000800" cy="0"/>
          </a:xfrm>
          <a:prstGeom prst="line">
            <a:avLst/>
          </a:prstGeom>
          <a:ln w="16452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71000" tIns="126000" rIns="171000" bIns="126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Straight Connector 106"/>
          <p:cNvSpPr/>
          <p:nvPr/>
        </p:nvSpPr>
        <p:spPr>
          <a:xfrm flipH="1">
            <a:off x="31089600" y="8219160"/>
            <a:ext cx="54720" cy="8925840"/>
          </a:xfrm>
          <a:prstGeom prst="line">
            <a:avLst/>
          </a:prstGeom>
          <a:ln w="16452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71000" tIns="252000" rIns="171000" bIns="252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Rectangle: Rounded Corners 107"/>
          <p:cNvSpPr/>
          <p:nvPr/>
        </p:nvSpPr>
        <p:spPr>
          <a:xfrm>
            <a:off x="28261800" y="17145000"/>
            <a:ext cx="5715000" cy="434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0">
            <a:solidFill>
              <a:srgbClr val="1F4E7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1800" b="0" u="sng" strike="noStrike" spc="-1">
                <a:solidFill>
                  <a:srgbClr val="000000"/>
                </a:solidFill>
                <a:uFillTx/>
                <a:latin typeface="Arial"/>
              </a:rPr>
              <a:t>Finalized Model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Picture 108"/>
          <p:cNvPicPr/>
          <p:nvPr/>
        </p:nvPicPr>
        <p:blipFill>
          <a:blip r:embed="rId9"/>
          <a:stretch/>
        </p:blipFill>
        <p:spPr>
          <a:xfrm>
            <a:off x="29900880" y="18288000"/>
            <a:ext cx="2475720" cy="2504160"/>
          </a:xfrm>
          <a:prstGeom prst="rect">
            <a:avLst/>
          </a:prstGeom>
          <a:ln w="0">
            <a:noFill/>
          </a:ln>
        </p:spPr>
      </p:pic>
      <p:sp>
        <p:nvSpPr>
          <p:cNvPr id="110" name="Rectangle: Rounded Corners 109"/>
          <p:cNvSpPr/>
          <p:nvPr/>
        </p:nvSpPr>
        <p:spPr>
          <a:xfrm>
            <a:off x="16380180" y="17145000"/>
            <a:ext cx="5715000" cy="434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0">
            <a:solidFill>
              <a:srgbClr val="1F4E7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u="sng" spc="-1" dirty="0">
                <a:solidFill>
                  <a:srgbClr val="000000"/>
                </a:solidFill>
                <a:latin typeface="Arial"/>
              </a:rPr>
              <a:t>Prediction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8" name="Picture 4" descr="Prediction of age and intelligence, a basic machine learning model · Issue  #174 · ohbm/hackathon2020 · GitHub">
            <a:extLst>
              <a:ext uri="{FF2B5EF4-FFF2-40B4-BE49-F238E27FC236}">
                <a16:creationId xmlns:a16="http://schemas.microsoft.com/office/drawing/2014/main" id="{85361AA7-BD7B-5E89-2164-B763FB016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5055" y="17583150"/>
            <a:ext cx="390525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F5F8F0-1B98-4747-BE8D-04010C21DB36}"/>
              </a:ext>
            </a:extLst>
          </p:cNvPr>
          <p:cNvSpPr/>
          <p:nvPr/>
        </p:nvSpPr>
        <p:spPr>
          <a:xfrm>
            <a:off x="3940530" y="17145000"/>
            <a:ext cx="5715000" cy="434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0">
            <a:solidFill>
              <a:srgbClr val="1F4E7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u="sng" spc="-1" dirty="0">
                <a:solidFill>
                  <a:srgbClr val="000000"/>
                </a:solidFill>
                <a:latin typeface="Arial"/>
              </a:rPr>
              <a:t>Confirmation by Radiologist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6" name="Picture 12" descr="Using AI to deliver high quality, personalised breast cancer screening">
            <a:extLst>
              <a:ext uri="{FF2B5EF4-FFF2-40B4-BE49-F238E27FC236}">
                <a16:creationId xmlns:a16="http://schemas.microsoft.com/office/drawing/2014/main" id="{ACB1C6C0-3E81-E494-C136-A8E140E5E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850" y="13336360"/>
            <a:ext cx="5399760" cy="359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9DCFA51-86C4-69AA-91D4-0FE1BC726585}"/>
              </a:ext>
            </a:extLst>
          </p:cNvPr>
          <p:cNvCxnSpPr>
            <a:stCxn id="108" idx="1"/>
            <a:endCxn id="110" idx="3"/>
          </p:cNvCxnSpPr>
          <p:nvPr/>
        </p:nvCxnSpPr>
        <p:spPr>
          <a:xfrm rot="10800000">
            <a:off x="22095180" y="19329400"/>
            <a:ext cx="6166620" cy="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F05BFF-E131-5E49-BE8D-06E2F25C612B}"/>
              </a:ext>
            </a:extLst>
          </p:cNvPr>
          <p:cNvCxnSpPr>
            <a:stCxn id="1036" idx="2"/>
          </p:cNvCxnSpPr>
          <p:nvPr/>
        </p:nvCxnSpPr>
        <p:spPr>
          <a:xfrm flipH="1">
            <a:off x="25203150" y="16935300"/>
            <a:ext cx="680580" cy="2381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06F041-D4C0-CD5C-856F-9E4EFEC6BA8C}"/>
              </a:ext>
            </a:extLst>
          </p:cNvPr>
          <p:cNvSpPr txBox="1"/>
          <p:nvPr/>
        </p:nvSpPr>
        <p:spPr>
          <a:xfrm>
            <a:off x="23203642" y="19540080"/>
            <a:ext cx="467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is fed into model for prediction.</a:t>
            </a:r>
          </a:p>
        </p:txBody>
      </p:sp>
      <p:pic>
        <p:nvPicPr>
          <p:cNvPr id="1040" name="Picture 16" descr="Insurance Information | Maryland Radiologist | Charter Radiology">
            <a:extLst>
              <a:ext uri="{FF2B5EF4-FFF2-40B4-BE49-F238E27FC236}">
                <a16:creationId xmlns:a16="http://schemas.microsoft.com/office/drawing/2014/main" id="{B5545FB4-8E54-EEE4-BC86-43364B22C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817" y="17830440"/>
            <a:ext cx="3444425" cy="342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15D43B8-8E3A-142E-7113-CC05733542F8}"/>
              </a:ext>
            </a:extLst>
          </p:cNvPr>
          <p:cNvCxnSpPr>
            <a:cxnSpLocks/>
            <a:stCxn id="110" idx="1"/>
            <a:endCxn id="2" idx="3"/>
          </p:cNvCxnSpPr>
          <p:nvPr/>
        </p:nvCxnSpPr>
        <p:spPr>
          <a:xfrm rot="10800000">
            <a:off x="9655530" y="19316700"/>
            <a:ext cx="6724650" cy="127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57A6681-9BB2-9ECC-8053-15313D69FF65}"/>
              </a:ext>
            </a:extLst>
          </p:cNvPr>
          <p:cNvSpPr/>
          <p:nvPr/>
        </p:nvSpPr>
        <p:spPr>
          <a:xfrm>
            <a:off x="3940529" y="28232100"/>
            <a:ext cx="5715000" cy="434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0">
            <a:solidFill>
              <a:srgbClr val="1F4E7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u="sng" spc="-1" dirty="0">
                <a:solidFill>
                  <a:srgbClr val="000000"/>
                </a:solidFill>
                <a:latin typeface="Arial"/>
              </a:rPr>
              <a:t>Labeled Data Inspected by Radiologist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CBD0BD-B4B1-A64D-82EC-CB759DFE47EB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5150129" y="29076300"/>
            <a:ext cx="3429000" cy="3270600"/>
          </a:xfrm>
          <a:prstGeom prst="rect">
            <a:avLst/>
          </a:prstGeom>
          <a:ln w="0"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19B024-3EF8-A6D5-44DE-B50AE3139CE2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14676178" y="28060830"/>
            <a:ext cx="15091921" cy="4685940"/>
          </a:xfrm>
          <a:prstGeom prst="rect">
            <a:avLst/>
          </a:prstGeom>
          <a:ln w="0">
            <a:noFill/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4591AF-0895-C9D7-77C4-5AE513D2C2D7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>
            <a:off x="9655529" y="30403800"/>
            <a:ext cx="50206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D57B80-02E0-D6EC-D2EF-55610B417C15}"/>
              </a:ext>
            </a:extLst>
          </p:cNvPr>
          <p:cNvCxnSpPr>
            <a:stCxn id="2" idx="2"/>
            <a:endCxn id="16" idx="0"/>
          </p:cNvCxnSpPr>
          <p:nvPr/>
        </p:nvCxnSpPr>
        <p:spPr>
          <a:xfrm flipH="1">
            <a:off x="6798029" y="21488400"/>
            <a:ext cx="1" cy="67437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650EEF7-D470-A490-5B3E-6A16D98C1B66}"/>
              </a:ext>
            </a:extLst>
          </p:cNvPr>
          <p:cNvCxnSpPr>
            <a:stCxn id="18" idx="3"/>
            <a:endCxn id="108" idx="2"/>
          </p:cNvCxnSpPr>
          <p:nvPr/>
        </p:nvCxnSpPr>
        <p:spPr>
          <a:xfrm flipV="1">
            <a:off x="29768099" y="21488400"/>
            <a:ext cx="1351201" cy="8915400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AA9D4040-0BDA-EE69-BD40-32D377319B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5814000" y="35814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377"/>
    </mc:Choice>
    <mc:Fallback>
      <p:transition spd="slow" advTm="374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3"/>
          <p:cNvSpPr/>
          <p:nvPr/>
        </p:nvSpPr>
        <p:spPr>
          <a:xfrm>
            <a:off x="0" y="0"/>
            <a:ext cx="36575640" cy="4571640"/>
          </a:xfrm>
          <a:prstGeom prst="rect">
            <a:avLst/>
          </a:prstGeom>
          <a:solidFill>
            <a:srgbClr val="A269E3"/>
          </a:solidFill>
          <a:ln>
            <a:noFill/>
          </a:ln>
          <a:effectLst>
            <a:outerShdw blurRad="635040" dist="7632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69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3" name="Rectangle 4"/>
          <p:cNvSpPr/>
          <p:nvPr/>
        </p:nvSpPr>
        <p:spPr>
          <a:xfrm>
            <a:off x="9720" y="0"/>
            <a:ext cx="10263960" cy="4592520"/>
          </a:xfrm>
          <a:prstGeom prst="rect">
            <a:avLst/>
          </a:prstGeom>
          <a:solidFill>
            <a:srgbClr val="C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69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4" name="TextBox 1"/>
          <p:cNvSpPr/>
          <p:nvPr/>
        </p:nvSpPr>
        <p:spPr>
          <a:xfrm>
            <a:off x="3060000" y="1119960"/>
            <a:ext cx="7296480" cy="22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latin typeface="Roboto"/>
                <a:ea typeface="Roboto"/>
              </a:rPr>
              <a:t>Advisor Name:</a:t>
            </a:r>
            <a:endParaRPr lang="en-US" sz="4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latin typeface="Roboto"/>
                <a:ea typeface="Roboto"/>
              </a:rPr>
              <a:t>Grand Canyon University</a:t>
            </a:r>
            <a:endParaRPr lang="en-US" sz="4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2"/>
          <p:cNvSpPr/>
          <p:nvPr/>
        </p:nvSpPr>
        <p:spPr>
          <a:xfrm>
            <a:off x="14189760" y="639360"/>
            <a:ext cx="18470520" cy="325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strike="noStrike" spc="-1">
                <a:solidFill>
                  <a:srgbClr val="000000"/>
                </a:solidFill>
                <a:latin typeface="Roboto"/>
                <a:ea typeface="Roboto"/>
              </a:rPr>
              <a:t>The Utilization of Artificial Intelligence to Diagnose Tumors</a:t>
            </a:r>
            <a:endParaRPr lang="en-US" sz="80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latin typeface="Roboto"/>
                <a:ea typeface="Roboto"/>
              </a:rPr>
              <a:t>Wilson B. Peguero Rosario</a:t>
            </a:r>
            <a:endParaRPr lang="en-US" sz="4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Rounded Rectangle 5"/>
          <p:cNvSpPr/>
          <p:nvPr/>
        </p:nvSpPr>
        <p:spPr>
          <a:xfrm>
            <a:off x="1662480" y="6982560"/>
            <a:ext cx="10058040" cy="10058040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40" dist="75858" dir="8100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6000" b="0" u="sng" strike="noStrike" spc="-1" dirty="0">
                <a:solidFill>
                  <a:srgbClr val="000000"/>
                </a:solidFill>
                <a:uFillTx/>
                <a:latin typeface="Roboto"/>
                <a:ea typeface="Roboto"/>
              </a:rPr>
              <a:t>Context &amp; Background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  <a:p>
            <a:pPr marL="857160" indent="-8571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44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Use deep learning algorithms to classify DICOM images of possible tumors as benign or malignant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  <a:p>
            <a:pPr marL="857160" indent="-8571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44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Initial application will be based on retrospective mammograms.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  <a:p>
            <a:pPr marL="2612880" lvl="1" indent="-8571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44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Metadata available will be used to assist the algorithm.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0" b="0" u="sng" strike="noStrike" spc="-1" dirty="0">
                <a:solidFill>
                  <a:srgbClr val="000000"/>
                </a:solidFill>
                <a:uFillTx/>
                <a:latin typeface="Roboto"/>
                <a:ea typeface="Roboto"/>
              </a:rPr>
              <a:t>Research Question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Can machine learning algorithms be used to mitigate the demand for radiologists?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Rounded Rectangle 11"/>
          <p:cNvSpPr/>
          <p:nvPr/>
        </p:nvSpPr>
        <p:spPr>
          <a:xfrm>
            <a:off x="13258800" y="6982560"/>
            <a:ext cx="10058040" cy="10058040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40" dist="75858" dir="8100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latin typeface="Calibri"/>
              </a:rPr>
              <a:t>Machine Learning Model Flow Chart</a:t>
            </a:r>
          </a:p>
        </p:txBody>
      </p:sp>
      <p:sp>
        <p:nvSpPr>
          <p:cNvPr id="88" name="Rounded Rectangle 12"/>
          <p:cNvSpPr/>
          <p:nvPr/>
        </p:nvSpPr>
        <p:spPr>
          <a:xfrm>
            <a:off x="24855120" y="6982560"/>
            <a:ext cx="10058040" cy="10058040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40" dist="75858" dir="8100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6000" u="sng" spc="-1" dirty="0">
                <a:solidFill>
                  <a:srgbClr val="000000"/>
                </a:solidFill>
                <a:latin typeface="Roboto"/>
                <a:ea typeface="Roboto"/>
              </a:rPr>
              <a:t>Implications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spc="-1" dirty="0">
                <a:solidFill>
                  <a:srgbClr val="000000"/>
                </a:solidFill>
                <a:latin typeface="Roboto"/>
                <a:ea typeface="Roboto"/>
              </a:rPr>
              <a:t>Patient Benefits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n-US" sz="44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Faster Diagnosi</a:t>
            </a:r>
            <a:r>
              <a:rPr lang="en-US" sz="4400" spc="-1" dirty="0">
                <a:solidFill>
                  <a:srgbClr val="000000"/>
                </a:solidFill>
                <a:latin typeface="Roboto"/>
                <a:ea typeface="Roboto"/>
              </a:rPr>
              <a:t>s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n-US" sz="44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Decrease in misdiagnosis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spc="-1" dirty="0">
                <a:solidFill>
                  <a:srgbClr val="000000"/>
                </a:solidFill>
                <a:latin typeface="Roboto"/>
                <a:ea typeface="Roboto"/>
              </a:rPr>
              <a:t>Overall Benefits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n-US" sz="44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Versatility in Diagnosis (able to diagnose using any modality/ medical history)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n-US" sz="44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Future version may pinpoint tumor for </a:t>
            </a:r>
            <a:r>
              <a:rPr lang="en-US" sz="4400" spc="-1" dirty="0">
                <a:solidFill>
                  <a:srgbClr val="000000"/>
                </a:solidFill>
                <a:latin typeface="Roboto"/>
                <a:ea typeface="Roboto"/>
              </a:rPr>
              <a:t>surgical extraction</a:t>
            </a:r>
            <a:endParaRPr lang="en-US" sz="4400" b="0" strike="noStrike" spc="-1" dirty="0">
              <a:solidFill>
                <a:srgbClr val="000000"/>
              </a:solidFill>
              <a:latin typeface="Roboto"/>
              <a:ea typeface="Roboto"/>
            </a:endParaRP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endParaRPr lang="en-US" sz="4400" b="0" strike="noStrike" spc="-1" dirty="0">
              <a:solidFill>
                <a:srgbClr val="000000"/>
              </a:solidFill>
              <a:latin typeface="Roboto"/>
              <a:ea typeface="Roboto"/>
            </a:endParaRPr>
          </a:p>
        </p:txBody>
      </p:sp>
      <p:sp>
        <p:nvSpPr>
          <p:cNvPr id="89" name="Rounded Rectangle 13"/>
          <p:cNvSpPr/>
          <p:nvPr/>
        </p:nvSpPr>
        <p:spPr>
          <a:xfrm>
            <a:off x="1662480" y="20968920"/>
            <a:ext cx="10058040" cy="10058040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40" dist="75858" dir="8100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6000" b="0" u="sng" strike="noStrike" spc="-1" dirty="0">
                <a:solidFill>
                  <a:srgbClr val="000000"/>
                </a:solidFill>
                <a:latin typeface="Arial"/>
              </a:rPr>
              <a:t>Materials and Methods</a:t>
            </a:r>
          </a:p>
          <a:p>
            <a:pPr>
              <a:lnSpc>
                <a:spcPct val="100000"/>
              </a:lnSpc>
            </a:pPr>
            <a:endParaRPr lang="en-US" sz="4000" b="0" strike="noStrike" spc="-1" dirty="0">
              <a:solidFill>
                <a:srgbClr val="000000"/>
              </a:solidFill>
              <a:latin typeface="Arial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TensorFlow Platform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400" spc="-1" dirty="0">
                <a:solidFill>
                  <a:srgbClr val="000000"/>
                </a:solidFill>
                <a:latin typeface="Arial"/>
              </a:rPr>
              <a:t>Dash library for building Dashboards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DICOM data set from TCIA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Rounded Rectangle 14"/>
          <p:cNvSpPr/>
          <p:nvPr/>
        </p:nvSpPr>
        <p:spPr>
          <a:xfrm>
            <a:off x="13258800" y="20968920"/>
            <a:ext cx="10058040" cy="10058040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40" dist="75858" dir="8100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6000" b="0" strike="noStrike" spc="-1" dirty="0">
                <a:latin typeface="Calibri"/>
              </a:rPr>
              <a:t>Model Pipeline</a:t>
            </a:r>
            <a:endParaRPr lang="en-US" sz="6910" b="0" strike="noStrike" spc="-1" dirty="0">
              <a:latin typeface="Calibri"/>
            </a:endParaRPr>
          </a:p>
        </p:txBody>
      </p:sp>
      <p:sp>
        <p:nvSpPr>
          <p:cNvPr id="91" name="Rounded Rectangle 15"/>
          <p:cNvSpPr/>
          <p:nvPr/>
        </p:nvSpPr>
        <p:spPr>
          <a:xfrm>
            <a:off x="24855120" y="20968920"/>
            <a:ext cx="10058040" cy="10058040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40" dist="75858" dir="8100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6000" b="0" u="sng" strike="noStrike" spc="-1" dirty="0">
                <a:solidFill>
                  <a:srgbClr val="000000"/>
                </a:solidFill>
                <a:latin typeface="Roboto"/>
                <a:ea typeface="Roboto"/>
              </a:rPr>
              <a:t>Reference</a:t>
            </a:r>
            <a:endParaRPr lang="en-US" sz="6000" u="sng" spc="-1" dirty="0">
              <a:solidFill>
                <a:srgbClr val="000000"/>
              </a:solidFill>
              <a:latin typeface="Roboto"/>
              <a:ea typeface="Roboto"/>
            </a:endParaRPr>
          </a:p>
          <a:p>
            <a:pPr marL="857250" indent="-8572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hlinkClick r:id="rId5"/>
              </a:rPr>
              <a:t>Can Artificial Intelligence Help See Cancer in New Ways? – NCI</a:t>
            </a:r>
            <a:endParaRPr lang="en-US" sz="4000" u="sng" spc="-1" dirty="0">
              <a:solidFill>
                <a:srgbClr val="000000"/>
              </a:solidFill>
              <a:latin typeface="Roboto"/>
              <a:ea typeface="Roboto"/>
            </a:endParaRPr>
          </a:p>
          <a:p>
            <a:pPr marL="857250" indent="-8572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hlinkClick r:id="rId6"/>
              </a:rPr>
              <a:t>The Role of Artificial Intelligence in Early Cancer Diagnosis - PMC (nih.gov)</a:t>
            </a:r>
            <a:endParaRPr lang="en-US" sz="4000" b="0" u="sng" strike="noStrike" spc="-1" dirty="0">
              <a:latin typeface="Roboto"/>
              <a:ea typeface="Roboto"/>
            </a:endParaRPr>
          </a:p>
        </p:txBody>
      </p:sp>
      <p:sp>
        <p:nvSpPr>
          <p:cNvPr id="92" name="Rectangle 16"/>
          <p:cNvSpPr/>
          <p:nvPr/>
        </p:nvSpPr>
        <p:spPr>
          <a:xfrm>
            <a:off x="9720" y="33417000"/>
            <a:ext cx="36575640" cy="3158640"/>
          </a:xfrm>
          <a:prstGeom prst="rect">
            <a:avLst/>
          </a:prstGeom>
          <a:solidFill>
            <a:srgbClr val="A26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6600" b="0" i="1" strike="noStrike" spc="-1">
                <a:solidFill>
                  <a:srgbClr val="000000"/>
                </a:solidFill>
                <a:latin typeface="Roboto"/>
                <a:ea typeface="Roboto"/>
              </a:rPr>
              <a:t>We would like to acknowledge ....</a:t>
            </a:r>
            <a:endParaRPr lang="en-US" sz="6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Picture 7"/>
          <p:cNvPicPr/>
          <p:nvPr/>
        </p:nvPicPr>
        <p:blipFill>
          <a:blip r:embed="rId7"/>
          <a:stretch/>
        </p:blipFill>
        <p:spPr>
          <a:xfrm>
            <a:off x="261720" y="1026360"/>
            <a:ext cx="2539800" cy="253980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DBFCA4-EB22-BC9C-2767-6E479B5F21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89760" y="7331773"/>
            <a:ext cx="8531987" cy="8539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536AE7-64F2-AE91-22B9-151E0DDCBC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44858" y="21114721"/>
            <a:ext cx="8486283" cy="847871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FA0696E-AD67-975A-25BC-1DEC96728B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814000" y="3581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06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177"/>
    </mc:Choice>
    <mc:Fallback>
      <p:transition spd="slow" advTm="285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719FDC4E-2E07-64E0-D482-063CE23F847D}"/>
              </a:ext>
            </a:extLst>
          </p:cNvPr>
          <p:cNvSpPr/>
          <p:nvPr/>
        </p:nvSpPr>
        <p:spPr>
          <a:xfrm>
            <a:off x="14173200" y="764810"/>
            <a:ext cx="8229600" cy="2743200"/>
          </a:xfrm>
          <a:prstGeom prst="flowChartProcess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/>
              <a:t>Start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DBD52DDB-9B43-6712-5B7A-845A681C7CD5}"/>
              </a:ext>
            </a:extLst>
          </p:cNvPr>
          <p:cNvSpPr/>
          <p:nvPr/>
        </p:nvSpPr>
        <p:spPr>
          <a:xfrm>
            <a:off x="14173200" y="4941763"/>
            <a:ext cx="8229600" cy="2743200"/>
          </a:xfrm>
          <a:prstGeom prst="flowChartProcess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Collect Mammograms from database</a:t>
            </a:r>
            <a:endParaRPr lang="en-US" dirty="0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316FB033-A375-F599-8075-7E9AB023A3EF}"/>
              </a:ext>
            </a:extLst>
          </p:cNvPr>
          <p:cNvSpPr/>
          <p:nvPr/>
        </p:nvSpPr>
        <p:spPr>
          <a:xfrm>
            <a:off x="5943600" y="8491911"/>
            <a:ext cx="8229600" cy="2743200"/>
          </a:xfrm>
          <a:prstGeom prst="flowChartProcess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Extract Image Data from DICOM file</a:t>
            </a:r>
            <a:endParaRPr lang="en-US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E87C61BE-F635-F215-D581-E1D7D67C354A}"/>
              </a:ext>
            </a:extLst>
          </p:cNvPr>
          <p:cNvSpPr/>
          <p:nvPr/>
        </p:nvSpPr>
        <p:spPr>
          <a:xfrm>
            <a:off x="22402800" y="8491911"/>
            <a:ext cx="8229600" cy="2743200"/>
          </a:xfrm>
          <a:prstGeom prst="flowChartProcess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Extract Relevant Descriptive data from DICOM file</a:t>
            </a:r>
            <a:endParaRPr lang="en-US" dirty="0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9960F26E-E89C-0C74-E1AA-3E2FBE09BC5D}"/>
              </a:ext>
            </a:extLst>
          </p:cNvPr>
          <p:cNvSpPr/>
          <p:nvPr/>
        </p:nvSpPr>
        <p:spPr>
          <a:xfrm>
            <a:off x="22402800" y="12269074"/>
            <a:ext cx="8229600" cy="2743200"/>
          </a:xfrm>
          <a:prstGeom prst="flowChartProcess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Transform to numerical categories</a:t>
            </a:r>
            <a:endParaRPr lang="en-US" dirty="0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76B63FE0-1E3E-1486-BE7B-8A66A372D7E2}"/>
              </a:ext>
            </a:extLst>
          </p:cNvPr>
          <p:cNvSpPr/>
          <p:nvPr/>
        </p:nvSpPr>
        <p:spPr>
          <a:xfrm>
            <a:off x="5943600" y="12345188"/>
            <a:ext cx="8229600" cy="2743200"/>
          </a:xfrm>
          <a:prstGeom prst="flowChartProcess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Merge data</a:t>
            </a:r>
            <a:endParaRPr lang="en-US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6867081F-AEC3-668F-5868-F8E5F7EFE8DC}"/>
              </a:ext>
            </a:extLst>
          </p:cNvPr>
          <p:cNvSpPr/>
          <p:nvPr/>
        </p:nvSpPr>
        <p:spPr>
          <a:xfrm>
            <a:off x="5943600" y="16485258"/>
            <a:ext cx="8229600" cy="2743200"/>
          </a:xfrm>
          <a:prstGeom prst="flowChartProcess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Process and split data</a:t>
            </a:r>
            <a:endParaRPr lang="en-US" dirty="0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FF217A73-9C07-9431-6706-85EAEFEC00E6}"/>
              </a:ext>
            </a:extLst>
          </p:cNvPr>
          <p:cNvSpPr/>
          <p:nvPr/>
        </p:nvSpPr>
        <p:spPr>
          <a:xfrm>
            <a:off x="5910943" y="20625328"/>
            <a:ext cx="8229600" cy="2743200"/>
          </a:xfrm>
          <a:prstGeom prst="flowChartProcess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Training set</a:t>
            </a:r>
            <a:endParaRPr lang="en-US" dirty="0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A587113-36A9-86C6-8A0D-2396C22AF1DC}"/>
              </a:ext>
            </a:extLst>
          </p:cNvPr>
          <p:cNvSpPr/>
          <p:nvPr/>
        </p:nvSpPr>
        <p:spPr>
          <a:xfrm>
            <a:off x="18288000" y="20625328"/>
            <a:ext cx="8229600" cy="2743200"/>
          </a:xfrm>
          <a:prstGeom prst="flowChartProcess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Test set</a:t>
            </a:r>
            <a:endParaRPr lang="en-US" dirty="0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2AF0F4AB-D9D5-9392-ED37-AE0B9FE5ED9D}"/>
              </a:ext>
            </a:extLst>
          </p:cNvPr>
          <p:cNvSpPr/>
          <p:nvPr/>
        </p:nvSpPr>
        <p:spPr>
          <a:xfrm>
            <a:off x="5910943" y="24765398"/>
            <a:ext cx="8229600" cy="2743200"/>
          </a:xfrm>
          <a:prstGeom prst="flowChartProcess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Train CNN</a:t>
            </a:r>
            <a:endParaRPr lang="en-US" dirty="0"/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43DC9196-ECCE-55DA-148D-9A11B9DA9020}"/>
              </a:ext>
            </a:extLst>
          </p:cNvPr>
          <p:cNvSpPr/>
          <p:nvPr/>
        </p:nvSpPr>
        <p:spPr>
          <a:xfrm>
            <a:off x="18288000" y="24765398"/>
            <a:ext cx="8229600" cy="2743200"/>
          </a:xfrm>
          <a:prstGeom prst="flowChartProcess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Test Model</a:t>
            </a:r>
            <a:endParaRPr lang="en-US" dirty="0"/>
          </a:p>
        </p:txBody>
      </p: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A2B545DF-CA69-B935-AB90-F260978CBA3E}"/>
              </a:ext>
            </a:extLst>
          </p:cNvPr>
          <p:cNvSpPr/>
          <p:nvPr/>
        </p:nvSpPr>
        <p:spPr>
          <a:xfrm>
            <a:off x="29391429" y="22218140"/>
            <a:ext cx="6662057" cy="391885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If Accuracy is greater than 90%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2678FBD-D906-D505-AF10-E860109DDDB1}"/>
              </a:ext>
            </a:extLst>
          </p:cNvPr>
          <p:cNvCxnSpPr>
            <a:stCxn id="16" idx="0"/>
            <a:endCxn id="4" idx="3"/>
          </p:cNvCxnSpPr>
          <p:nvPr/>
        </p:nvCxnSpPr>
        <p:spPr>
          <a:xfrm rot="16200000" flipV="1">
            <a:off x="17521764" y="7017446"/>
            <a:ext cx="20081730" cy="10319658"/>
          </a:xfrm>
          <a:prstGeom prst="bentConnector2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545F35E-AE4B-9723-303E-861730F91629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26517600" y="24177569"/>
            <a:ext cx="2873829" cy="1959429"/>
          </a:xfrm>
          <a:prstGeom prst="bentConnector3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029A2D-CE70-11DC-B1B1-8BE900F52814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18288000" y="3508010"/>
            <a:ext cx="0" cy="1433753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14E7723-3466-A489-DFC1-B1FC1F9C8235}"/>
              </a:ext>
            </a:extLst>
          </p:cNvPr>
          <p:cNvCxnSpPr>
            <a:stCxn id="5" idx="1"/>
            <a:endCxn id="6" idx="0"/>
          </p:cNvCxnSpPr>
          <p:nvPr/>
        </p:nvCxnSpPr>
        <p:spPr>
          <a:xfrm rot="10800000" flipV="1">
            <a:off x="10058400" y="6313363"/>
            <a:ext cx="4114800" cy="2178548"/>
          </a:xfrm>
          <a:prstGeom prst="bentConnector2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1B7669C-7B85-92BE-F43D-EAD80F5F444F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2402800" y="6313363"/>
            <a:ext cx="4114800" cy="2178548"/>
          </a:xfrm>
          <a:prstGeom prst="bentConnector2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6A2E539-184A-DEBC-3A38-D486C1F8D234}"/>
              </a:ext>
            </a:extLst>
          </p:cNvPr>
          <p:cNvCxnSpPr>
            <a:stCxn id="8" idx="2"/>
          </p:cNvCxnSpPr>
          <p:nvPr/>
        </p:nvCxnSpPr>
        <p:spPr>
          <a:xfrm flipH="1">
            <a:off x="26517599" y="11235111"/>
            <a:ext cx="1" cy="1110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E13091-FF03-893A-03B3-A945C7F9D53E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10058400" y="11235111"/>
            <a:ext cx="0" cy="1110077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E27972-3D37-AE5F-10CC-2D923DD6E065}"/>
              </a:ext>
            </a:extLst>
          </p:cNvPr>
          <p:cNvCxnSpPr>
            <a:stCxn id="9" idx="1"/>
          </p:cNvCxnSpPr>
          <p:nvPr/>
        </p:nvCxnSpPr>
        <p:spPr>
          <a:xfrm flipH="1">
            <a:off x="14173200" y="13640674"/>
            <a:ext cx="8229600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D019B2-4575-9F26-C33C-F5D3B88D5A8D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0058400" y="15088388"/>
            <a:ext cx="0" cy="139687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389433F-0272-7254-2E5E-8EF082170E4F}"/>
              </a:ext>
            </a:extLst>
          </p:cNvPr>
          <p:cNvCxnSpPr>
            <a:stCxn id="11" idx="2"/>
          </p:cNvCxnSpPr>
          <p:nvPr/>
        </p:nvCxnSpPr>
        <p:spPr>
          <a:xfrm flipH="1">
            <a:off x="10058399" y="19228458"/>
            <a:ext cx="1" cy="139687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3AABF8-ADE0-0B44-6F04-6E32AD879B4B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>
            <a:off x="10025743" y="23368528"/>
            <a:ext cx="0" cy="139687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0E8FA78-EA04-F283-E50F-BF657A18FDA0}"/>
              </a:ext>
            </a:extLst>
          </p:cNvPr>
          <p:cNvCxnSpPr>
            <a:stCxn id="11" idx="3"/>
            <a:endCxn id="13" idx="0"/>
          </p:cNvCxnSpPr>
          <p:nvPr/>
        </p:nvCxnSpPr>
        <p:spPr>
          <a:xfrm>
            <a:off x="14173200" y="17856858"/>
            <a:ext cx="8229600" cy="2768470"/>
          </a:xfrm>
          <a:prstGeom prst="bentConnector2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D8E10A-1155-E5CD-5150-AE1566F100B3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14140543" y="26136998"/>
            <a:ext cx="4147457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lowchart: Alternate Process 42">
            <a:extLst>
              <a:ext uri="{FF2B5EF4-FFF2-40B4-BE49-F238E27FC236}">
                <a16:creationId xmlns:a16="http://schemas.microsoft.com/office/drawing/2014/main" id="{CA9107DF-1F9C-0522-FED1-55F7484E2359}"/>
              </a:ext>
            </a:extLst>
          </p:cNvPr>
          <p:cNvSpPr/>
          <p:nvPr/>
        </p:nvSpPr>
        <p:spPr>
          <a:xfrm>
            <a:off x="14173200" y="30302339"/>
            <a:ext cx="8229600" cy="274320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/>
              <a:t>End</a:t>
            </a:r>
            <a:endParaRPr lang="en-US" sz="60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30B8AC1-F84D-9360-E794-E835CB17075C}"/>
              </a:ext>
            </a:extLst>
          </p:cNvPr>
          <p:cNvCxnSpPr>
            <a:stCxn id="16" idx="2"/>
            <a:endCxn id="43" idx="3"/>
          </p:cNvCxnSpPr>
          <p:nvPr/>
        </p:nvCxnSpPr>
        <p:spPr>
          <a:xfrm rot="5400000">
            <a:off x="24810488" y="23761968"/>
            <a:ext cx="5536941" cy="10287001"/>
          </a:xfrm>
          <a:prstGeom prst="bentConnector2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BA2CB75-6CBC-2131-434F-C6B8D13436AF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22402800" y="23368528"/>
            <a:ext cx="0" cy="139687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219D8535-6D50-BC1D-02AB-4DC64CCD96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14000" y="3581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84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457"/>
    </mc:Choice>
    <mc:Fallback>
      <p:transition spd="slow" advTm="220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ashboard Display">
            <a:hlinkClick r:id="" action="ppaction://media"/>
            <a:extLst>
              <a:ext uri="{FF2B5EF4-FFF2-40B4-BE49-F238E27FC236}">
                <a16:creationId xmlns:a16="http://schemas.microsoft.com/office/drawing/2014/main" id="{3D3CC98B-EEB2-09B8-68F9-AA4589FFBE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4637314"/>
            <a:ext cx="36576000" cy="20574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3DF2601-9320-F010-93C4-8D5B92B0B6A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814000" y="3581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20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112"/>
    </mc:Choice>
    <mc:Fallback>
      <p:transition spd="slow" advTm="562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3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4243" objId="4"/>
        <p14:triggerEvt type="onClick" time="54243" objId="4"/>
        <p14:pauseEvt time="60650" objId="4"/>
        <p14:triggerEvt type="onClick" time="60650" objId="4"/>
        <p14:resumeEvt time="62774" objId="4"/>
        <p14:triggerEvt type="onClick" time="62774" objId="4"/>
        <p14:stopEvt time="510290" objId="4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1128</TotalTime>
  <Words>770</Words>
  <Application>Microsoft Office PowerPoint</Application>
  <PresentationFormat>Custom</PresentationFormat>
  <Paragraphs>128</Paragraphs>
  <Slides>5</Slides>
  <Notes>4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Calibri Light</vt:lpstr>
      <vt:lpstr>Roboto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dc:description/>
  <cp:lastModifiedBy>Wilson</cp:lastModifiedBy>
  <cp:revision>33</cp:revision>
  <dcterms:created xsi:type="dcterms:W3CDTF">2017-11-09T18:58:10Z</dcterms:created>
  <dcterms:modified xsi:type="dcterms:W3CDTF">2022-12-13T01:45:30Z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0x01010022A2D19B44CEB84096BF732DE0C55A0F</vt:lpwstr>
  </property>
  <property fmtid="{D5CDD505-2E9C-101B-9397-08002B2CF9AE}" pid="3" name="PresentationFormat">
    <vt:lpwstr>Custom</vt:lpwstr>
  </property>
  <property fmtid="{D5CDD505-2E9C-101B-9397-08002B2CF9AE}" pid="4" name="Slides">
    <vt:i4>2</vt:i4>
  </property>
</Properties>
</file>